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75" r:id="rId2"/>
    <p:sldId id="260" r:id="rId3"/>
    <p:sldId id="520" r:id="rId4"/>
    <p:sldId id="377" r:id="rId5"/>
    <p:sldId id="430" r:id="rId6"/>
    <p:sldId id="489" r:id="rId7"/>
    <p:sldId id="429" r:id="rId8"/>
    <p:sldId id="378" r:id="rId9"/>
    <p:sldId id="440" r:id="rId10"/>
    <p:sldId id="464" r:id="rId11"/>
    <p:sldId id="500" r:id="rId12"/>
    <p:sldId id="515" r:id="rId13"/>
    <p:sldId id="499" r:id="rId14"/>
    <p:sldId id="449" r:id="rId15"/>
    <p:sldId id="393" r:id="rId16"/>
    <p:sldId id="433" r:id="rId17"/>
    <p:sldId id="425" r:id="rId18"/>
    <p:sldId id="426" r:id="rId19"/>
    <p:sldId id="427" r:id="rId20"/>
    <p:sldId id="463" r:id="rId21"/>
    <p:sldId id="458" r:id="rId22"/>
    <p:sldId id="459" r:id="rId23"/>
    <p:sldId id="460" r:id="rId24"/>
    <p:sldId id="461" r:id="rId25"/>
    <p:sldId id="462" r:id="rId26"/>
    <p:sldId id="456" r:id="rId27"/>
    <p:sldId id="457" r:id="rId28"/>
    <p:sldId id="490" r:id="rId29"/>
    <p:sldId id="432" r:id="rId30"/>
    <p:sldId id="434" r:id="rId31"/>
    <p:sldId id="428" r:id="rId32"/>
    <p:sldId id="448" r:id="rId33"/>
    <p:sldId id="507" r:id="rId34"/>
    <p:sldId id="509" r:id="rId35"/>
    <p:sldId id="508" r:id="rId36"/>
    <p:sldId id="505" r:id="rId37"/>
    <p:sldId id="447" r:id="rId38"/>
    <p:sldId id="498" r:id="rId39"/>
    <p:sldId id="446" r:id="rId40"/>
    <p:sldId id="491" r:id="rId41"/>
    <p:sldId id="492" r:id="rId42"/>
    <p:sldId id="501" r:id="rId43"/>
    <p:sldId id="415" r:id="rId44"/>
    <p:sldId id="502" r:id="rId45"/>
    <p:sldId id="503" r:id="rId46"/>
    <p:sldId id="504" r:id="rId47"/>
    <p:sldId id="450" r:id="rId48"/>
    <p:sldId id="442" r:id="rId49"/>
    <p:sldId id="443" r:id="rId50"/>
    <p:sldId id="452" r:id="rId51"/>
    <p:sldId id="474" r:id="rId52"/>
    <p:sldId id="472" r:id="rId53"/>
    <p:sldId id="473" r:id="rId54"/>
    <p:sldId id="481" r:id="rId55"/>
    <p:sldId id="475" r:id="rId56"/>
    <p:sldId id="476" r:id="rId57"/>
    <p:sldId id="479" r:id="rId58"/>
    <p:sldId id="478" r:id="rId59"/>
    <p:sldId id="471" r:id="rId60"/>
    <p:sldId id="480" r:id="rId61"/>
    <p:sldId id="469" r:id="rId62"/>
    <p:sldId id="451" r:id="rId63"/>
    <p:sldId id="444" r:id="rId64"/>
    <p:sldId id="454" r:id="rId65"/>
    <p:sldId id="482" r:id="rId66"/>
    <p:sldId id="483" r:id="rId67"/>
    <p:sldId id="445" r:id="rId68"/>
    <p:sldId id="453" r:id="rId69"/>
    <p:sldId id="484" r:id="rId70"/>
    <p:sldId id="485" r:id="rId71"/>
    <p:sldId id="486" r:id="rId72"/>
    <p:sldId id="487" r:id="rId73"/>
    <p:sldId id="497" r:id="rId74"/>
    <p:sldId id="517" r:id="rId75"/>
    <p:sldId id="514" r:id="rId76"/>
    <p:sldId id="513" r:id="rId77"/>
    <p:sldId id="488" r:id="rId78"/>
    <p:sldId id="493" r:id="rId79"/>
    <p:sldId id="494" r:id="rId80"/>
    <p:sldId id="510" r:id="rId81"/>
    <p:sldId id="519" r:id="rId82"/>
    <p:sldId id="518" r:id="rId83"/>
    <p:sldId id="496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8" d="100"/>
          <a:sy n="78" d="100"/>
        </p:scale>
        <p:origin x="1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3.08669.pdf" TargetMode="External"/><Relationship Id="rId7" Type="http://schemas.openxmlformats.org/officeDocument/2006/relationships/hyperlink" Target="https://arxiv.org/abs/2407.07816" TargetMode="External"/><Relationship Id="rId2" Type="http://schemas.openxmlformats.org/officeDocument/2006/relationships/hyperlink" Target="https://arxiv.org/pdf/1606.0037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7.12140v5.pdf" TargetMode="External"/><Relationship Id="rId5" Type="http://schemas.openxmlformats.org/officeDocument/2006/relationships/hyperlink" Target="https://arxiv.org/pdf/2108.09770.pdf" TargetMode="External"/><Relationship Id="rId4" Type="http://schemas.openxmlformats.org/officeDocument/2006/relationships/hyperlink" Target="https://arxiv.org/pdf/1803.09719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stereo-depth-estimation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3.08195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7" Type="http://schemas.openxmlformats.org/officeDocument/2006/relationships/hyperlink" Target="https://paperswithcode.com/task/monocular-depth-estimation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501.11841" TargetMode="External"/><Relationship Id="rId5" Type="http://schemas.openxmlformats.org/officeDocument/2006/relationships/hyperlink" Target="https://arxiv.org/abs/2406.09414" TargetMode="External"/><Relationship Id="rId4" Type="http://schemas.openxmlformats.org/officeDocument/2006/relationships/hyperlink" Target="https://arxiv.org/abs/2401.1089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gradient; matching key points between left and right difficult  </a:t>
            </a:r>
          </a:p>
          <a:p>
            <a:r>
              <a:rPr lang="en-US" dirty="0"/>
              <a:t>Repetitive patterns makes key point matches ambiguous  </a:t>
            </a:r>
          </a:p>
          <a:p>
            <a:r>
              <a:rPr lang="en-US" dirty="0"/>
              <a:t>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r>
              <a:rPr lang="en-US" dirty="0"/>
              <a:t>Reflective surfaces distort apparent depth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Selections from the large and expanding literature   </a:t>
            </a:r>
          </a:p>
          <a:p>
            <a:pPr lvl="1"/>
            <a:r>
              <a:rPr lang="en-US" dirty="0">
                <a:hlinkClick r:id="rId2"/>
              </a:rPr>
              <a:t>Deeper Depth Prediction with Fully Convolutional Residual Networks, Laina, et.al., 2016,  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MobileStereoNet</a:t>
            </a:r>
            <a:r>
              <a:rPr lang="en-US" dirty="0">
                <a:hlinkClick r:id="rId5"/>
              </a:rPr>
              <a:t>: Towards Lightweight Deep Networks for Stereo Matching, </a:t>
            </a:r>
            <a:r>
              <a:rPr lang="en-US" dirty="0" err="1">
                <a:hlinkClick r:id="rId5"/>
              </a:rPr>
              <a:t>Shamsafar</a:t>
            </a:r>
            <a:r>
              <a:rPr lang="en-US" dirty="0">
                <a:hlinkClick r:id="rId5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HITNet</a:t>
            </a:r>
            <a:r>
              <a:rPr lang="en-US" dirty="0">
                <a:hlinkClick r:id="rId6"/>
              </a:rPr>
              <a:t>: Hierarchical Iterative Tile Refinement Network for Real-time Stereo Matching, Tankovich, et.al., 2023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A Survey on Deep Stereo Matching in the Twenties, Tosi, </a:t>
            </a:r>
            <a:r>
              <a:rPr lang="en-US" dirty="0" err="1">
                <a:hlinkClick r:id="rId7"/>
              </a:rPr>
              <a:t>Bartolomie</a:t>
            </a:r>
            <a:r>
              <a:rPr lang="en-US" dirty="0">
                <a:hlinkClick r:id="rId7"/>
              </a:rPr>
              <a:t>, and Poggi, 2024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691BB-0AEE-3306-B631-513E0C66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2B2F-2EC9-F829-27F2-25B6028A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6DBA-57C8-3423-5D6C-3FEFC6AF4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Selections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3"/>
              </a:rPr>
              <a:t>Papers with Code Stereo Depth Estimation task  </a:t>
            </a:r>
            <a:endParaRPr lang="en-US" b="1" dirty="0"/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7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</a:t>
            </a:r>
            <a:r>
              <a:rPr lang="en-US" sz="4000">
                <a:latin typeface="+mn-lt"/>
              </a:rPr>
              <a:t>Vision Bibliography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  <a:endParaRPr lang="en-US" dirty="0"/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hlinkClick r:id="rId4"/>
              </a:rPr>
              <a:t>Depth Anything: Unleashing the Power of Large-Scale Unlabeled Data</a:t>
            </a:r>
            <a:r>
              <a:rPr lang="en-US" dirty="0">
                <a:hlinkClick r:id="rId4"/>
              </a:rPr>
              <a:t>, Yang, et. al., 2024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Depth Anything V2, Yang, et. al., 2024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hlinkClick r:id="rId6"/>
              </a:rPr>
              <a:t>Survey on Monocular Metric Depth Estimation, Zhang, 2025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linkClick r:id="rId7"/>
              </a:rPr>
              <a:t>Papers with Code, Monocular depth estimation </a:t>
            </a:r>
            <a:endParaRPr lang="en-US" dirty="0">
              <a:hlinkClick r:id="rId3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836366" y="575058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26675" y="54323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46" y="1539381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921CF-9A1F-6020-6067-51E3ADB19FC2}"/>
              </a:ext>
            </a:extLst>
          </p:cNvPr>
          <p:cNvSpPr txBox="1"/>
          <p:nvPr/>
        </p:nvSpPr>
        <p:spPr>
          <a:xfrm>
            <a:off x="5565299" y="56371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8" grpId="0"/>
      <p:bldP spid="39" grpId="0"/>
      <p:bldP spid="2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65074" y="57810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blipFill>
                <a:blip r:embed="rId2"/>
                <a:stretch>
                  <a:fillRect l="-3153"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38112" y="5773196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inverse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2"/>
                <a:stretch>
                  <a:fillRect l="-2757" t="-2201" r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Stereogeometry</a:t>
            </a:r>
            <a:r>
              <a:rPr lang="en-US" dirty="0"/>
              <a:t> and 3-D CV algorithms attempt to construct 3-D models of the real world </a:t>
            </a:r>
          </a:p>
          <a:p>
            <a:r>
              <a:rPr lang="en-US" dirty="0"/>
              <a:t>Real-world scenes are 3-dimensional </a:t>
            </a:r>
          </a:p>
          <a:p>
            <a:pPr lvl="1"/>
            <a:r>
              <a:rPr lang="en-US" dirty="0"/>
              <a:t>Objects in the real-world scatter light from 3-D surfaces</a:t>
            </a:r>
          </a:p>
          <a:p>
            <a:pPr lvl="1"/>
            <a:r>
              <a:rPr lang="en-US" dirty="0"/>
              <a:t>Real-world objects are at different locations in the 3-D world</a:t>
            </a:r>
          </a:p>
          <a:p>
            <a:r>
              <a:rPr lang="en-US" dirty="0"/>
              <a:t>Cameras use 2-D sensor arrays measure incident light </a:t>
            </a:r>
          </a:p>
          <a:p>
            <a:pPr lvl="1"/>
            <a:r>
              <a:rPr lang="en-US" dirty="0"/>
              <a:t>Image is inherently 2-D!</a:t>
            </a:r>
          </a:p>
          <a:p>
            <a:r>
              <a:rPr lang="en-US" dirty="0"/>
              <a:t>Must use multiple camera poses to understand 3-D scenes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lines </a:t>
            </a:r>
            <a:r>
              <a:rPr lang="en-US" dirty="0"/>
              <a:t>connect </a:t>
            </a:r>
            <a:r>
              <a:rPr lang="en-US" dirty="0" err="1"/>
              <a:t>epipodes</a:t>
            </a:r>
            <a:r>
              <a:rPr lang="en-US" dirty="0"/>
              <a:t> to image points, </a:t>
            </a:r>
            <a:r>
              <a:rPr lang="en-US" i="1" dirty="0"/>
              <a:t>e</a:t>
            </a:r>
            <a:r>
              <a:rPr lang="en-US" dirty="0"/>
              <a:t> to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b="1" dirty="0" err="1"/>
                  <a:t>Epipode</a:t>
                </a:r>
                <a:r>
                  <a:rPr lang="en-US" b="1" dirty="0"/>
                  <a:t> is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1" dirty="0"/>
                  <a:t>!</a:t>
                </a:r>
              </a:p>
              <a:p>
                <a:r>
                  <a:rPr lang="en-US" b="1" dirty="0" err="1"/>
                  <a:t>Epipolar</a:t>
                </a:r>
                <a:r>
                  <a:rPr lang="en-US" b="1" dirty="0"/>
                  <a:t> lines are horizontal </a:t>
                </a:r>
                <a:r>
                  <a:rPr lang="en-US" dirty="0"/>
                  <a:t>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3B8F8-A9DD-58CF-99DB-7460CEFF0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A3DA-BEFA-7CF2-20C4-FB4D4814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8D44-5FA8-232C-3D05-6C8011329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Stereogeometry</a:t>
            </a:r>
            <a:r>
              <a:rPr lang="en-US" dirty="0"/>
              <a:t>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/>
              <a:t>Medical imaging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1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When 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Limits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Stereo Depth Estimation Uses 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plane</a:t>
            </a:r>
          </a:p>
          <a:p>
            <a:r>
              <a:rPr lang="en-US" b="1" dirty="0"/>
              <a:t>Slant</a:t>
            </a:r>
            <a:r>
              <a:rPr lang="en-US" dirty="0"/>
              <a:t> of the line makes depth ambiguous </a:t>
            </a:r>
          </a:p>
          <a:p>
            <a:r>
              <a:rPr lang="en-US" dirty="0"/>
              <a:t>Prospective transformation of edge-on surface has 0 eigenvalues!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022840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coordinates</a:t>
            </a:r>
          </a:p>
          <a:p>
            <a:r>
              <a:rPr lang="en-US" dirty="0"/>
              <a:t>Local slant of surfaces creates ambiguity in depth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AA36-2396-1324-76AE-5339B851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19" y="2727915"/>
            <a:ext cx="6444286" cy="407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E98E7-C498-451D-D8E6-6B20DC053EB1}"/>
              </a:ext>
            </a:extLst>
          </p:cNvPr>
          <p:cNvSpPr txBox="1"/>
          <p:nvPr/>
        </p:nvSpPr>
        <p:spPr>
          <a:xfrm>
            <a:off x="9119152" y="4174179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7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geometric shapes – Example of slanted circle </a:t>
            </a:r>
          </a:p>
          <a:p>
            <a:r>
              <a:rPr lang="en-US" dirty="0"/>
              <a:t>Local surfaces can have both slant and tilt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6114A-7062-E24A-2B66-B279096F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61"/>
            <a:ext cx="7823752" cy="4088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B3F0D-BC89-10CB-BDFD-9AA5F12F0B8A}"/>
              </a:ext>
            </a:extLst>
          </p:cNvPr>
          <p:cNvSpPr txBox="1"/>
          <p:nvPr/>
        </p:nvSpPr>
        <p:spPr>
          <a:xfrm>
            <a:off x="9119152" y="4179404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8096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702682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pixel</a:t>
                </a:r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pixel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directed toward a patterned target   </a:t>
            </a:r>
          </a:p>
          <a:p>
            <a:r>
              <a:rPr lang="en-US" dirty="0"/>
              <a:t>Distances between camera lenses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39" y="1053998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25 fps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Cost volume contains similarity measured over all scales for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b="1" dirty="0"/>
                  <a:t>Cosine distance</a:t>
                </a:r>
              </a:p>
              <a:p>
                <a:pPr lvl="1"/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  <a:blipFill>
                <a:blip r:embed="rId2"/>
                <a:stretch>
                  <a:fillRect l="-1043" t="-1706" r="-348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multi-scale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</a:t>
                </a:r>
                <a:r>
                  <a:rPr lang="en-US" b="1" dirty="0"/>
                  <a:t>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</a:t>
            </a:r>
            <a:r>
              <a:rPr lang="en-US" sz="2400" b="1" dirty="0"/>
              <a:t>integrating of cost volume at different scales</a:t>
            </a:r>
            <a:r>
              <a:rPr lang="en-US" sz="2400" dirty="0"/>
              <a:t>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870" t="-3125" b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nearly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3676850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983" y="2078087"/>
            <a:ext cx="7636214" cy="46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54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2957656"/>
            <a:ext cx="6579790" cy="1495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3-D cost volume 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and scales are reduced at each groupwise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(nearly)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nearly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</a:t>
            </a:r>
            <a:r>
              <a:rPr lang="en-US" sz="2400" b="1" dirty="0"/>
              <a:t>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5402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nearly the state of the art  </a:t>
            </a:r>
          </a:p>
          <a:p>
            <a:r>
              <a:rPr lang="en-US" dirty="0" err="1"/>
              <a:t>HITnet</a:t>
            </a:r>
            <a:r>
              <a:rPr lang="en-US" dirty="0"/>
              <a:t> performs disparity estimation on overlapping tiles   </a:t>
            </a:r>
          </a:p>
          <a:p>
            <a:r>
              <a:rPr lang="en-US" dirty="0" err="1"/>
              <a:t>HITnet</a:t>
            </a:r>
            <a:r>
              <a:rPr lang="en-US" dirty="0"/>
              <a:t> algorithm simultaneously estimates slant   </a:t>
            </a:r>
          </a:p>
          <a:p>
            <a:pPr lvl="1"/>
            <a:r>
              <a:rPr lang="en-US" dirty="0"/>
              <a:t>Slant is gradient of disparity </a:t>
            </a:r>
          </a:p>
          <a:p>
            <a:pPr lvl="1"/>
            <a:r>
              <a:rPr lang="en-US" dirty="0"/>
              <a:t>Slant used to interpolate over regions of low gradient</a:t>
            </a:r>
          </a:p>
          <a:p>
            <a:pPr lvl="1"/>
            <a:r>
              <a:rPr lang="en-US" dirty="0"/>
              <a:t>Slant used to warp tiles</a:t>
            </a:r>
          </a:p>
          <a:p>
            <a:pPr lvl="1"/>
            <a:r>
              <a:rPr lang="en-US" dirty="0"/>
              <a:t>No need for prior image rectification step   </a:t>
            </a:r>
          </a:p>
          <a:p>
            <a:r>
              <a:rPr lang="en-US" dirty="0"/>
              <a:t>HITS algorithm has two major steps  </a:t>
            </a:r>
          </a:p>
          <a:p>
            <a:pPr lvl="1"/>
            <a:r>
              <a:rPr lang="en-US" b="1" dirty="0"/>
              <a:t>Initialization</a:t>
            </a:r>
            <a:r>
              <a:rPr lang="en-US" dirty="0"/>
              <a:t> finds preliminary disparity and slants</a:t>
            </a:r>
          </a:p>
          <a:p>
            <a:pPr lvl="1"/>
            <a:r>
              <a:rPr lang="en-US" b="1" dirty="0"/>
              <a:t>Propagation</a:t>
            </a:r>
            <a:r>
              <a:rPr lang="en-US" dirty="0"/>
              <a:t> improves estimates of disparity and slants with increasing resolution </a:t>
            </a:r>
          </a:p>
        </p:txBody>
      </p:sp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8AA6B-D996-78C8-5F9F-9E79F571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15BC-ADF6-4811-B709-ECF78503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85094-F243-CAD1-8865-2C4F3DC1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798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algorithm has two major steps  </a:t>
            </a:r>
          </a:p>
          <a:p>
            <a:pPr lvl="1"/>
            <a:r>
              <a:rPr lang="en-US" b="1" dirty="0"/>
              <a:t>Initialization</a:t>
            </a:r>
            <a:r>
              <a:rPr lang="en-US" dirty="0"/>
              <a:t> finds preliminary disparity and slants</a:t>
            </a:r>
          </a:p>
          <a:p>
            <a:pPr lvl="1"/>
            <a:r>
              <a:rPr lang="en-US" b="1" dirty="0"/>
              <a:t>Propagation</a:t>
            </a:r>
            <a:r>
              <a:rPr lang="en-US" dirty="0"/>
              <a:t> improves estimates of disparity and slants with increasing resolution </a:t>
            </a:r>
          </a:p>
          <a:p>
            <a:r>
              <a:rPr lang="en-US" dirty="0" err="1"/>
              <a:t>HITnet</a:t>
            </a:r>
            <a:r>
              <a:rPr lang="en-US" dirty="0"/>
              <a:t> produces disparity map and slant map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8CEF8D-24EC-6E05-0BB0-044EBC6424A8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0B97D9A-411C-8D24-098E-60AD536E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55" y="2933216"/>
            <a:ext cx="8645236" cy="38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8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F3195-7344-FCE0-7D62-7AA62D33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E7E0-5D7A-D691-4D09-EEB0AEA7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C7A3C-706D-A9EF-3666-C991A0285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Initialization step</a:t>
                </a:r>
              </a:p>
              <a:p>
                <a:r>
                  <a:rPr lang="en-US" sz="2400" dirty="0"/>
                  <a:t>The initial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Disparity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b="0" dirty="0"/>
                  <a:t>The </a:t>
                </a:r>
                <a:r>
                  <a:rPr lang="en-US" b="1" dirty="0"/>
                  <a:t>gradient of dispar</a:t>
                </a:r>
                <a:r>
                  <a:rPr lang="en-US" dirty="0"/>
                  <a:t>ity</a:t>
                </a:r>
                <a:r>
                  <a:rPr lang="en-US" b="0" dirty="0"/>
                  <a:t> from tile slant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b="1" dirty="0"/>
                  <a:t>Descriptor for tile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/>
                  <a:t>, learned with a MLP network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C7A3C-706D-A9EF-3666-C991A0285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2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103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053F-DB98-0B46-3004-C925E647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698F-B888-11F5-9EAE-1C2ED6A0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59511-532C-5818-D219-78AF1F0DFD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Initialization Step  </a:t>
                </a:r>
              </a:p>
              <a:p>
                <a:r>
                  <a:rPr lang="en-US" b="1" dirty="0"/>
                  <a:t>Descriptor for tile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/>
                  <a:t>, learned with a MLP network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𝑖𝑛𝑡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disparity cost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left feature map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learned parameters of MLP</a:t>
                </a:r>
              </a:p>
              <a:p>
                <a:r>
                  <a:rPr lang="en-US" sz="2400" dirty="0"/>
                  <a:t>Learned descriptors are powerful and more general than hand-engineered descriptors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59511-532C-5818-D219-78AF1F0DF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2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5954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3107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  <a:p>
            <a:r>
              <a:rPr lang="en-US" b="1" dirty="0"/>
              <a:t>Initialization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1" y="3279832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714637" y="2401765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left</a:t>
            </a:r>
            <a:r>
              <a:rPr lang="en-US" sz="2400" dirty="0"/>
              <a:t> input image using 4x4 convolution with </a:t>
            </a:r>
            <a:r>
              <a:rPr lang="en-US" sz="2400" b="1" dirty="0"/>
              <a:t>4x4 stride </a:t>
            </a:r>
            <a:r>
              <a:rPr lang="en-US" sz="2400" dirty="0"/>
              <a:t>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493281" y="3130657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169254" y="6129108"/>
            <a:ext cx="10442011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transposed convolution with </a:t>
            </a:r>
            <a:r>
              <a:rPr lang="en-US" sz="2400" b="1" dirty="0"/>
              <a:t>4x1 stride </a:t>
            </a:r>
            <a:r>
              <a:rPr lang="en-US" sz="2400" dirty="0"/>
              <a:t>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643098" y="5649931"/>
            <a:ext cx="747162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428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  <a:p>
            <a:r>
              <a:rPr lang="en-US" dirty="0"/>
              <a:t>Initialization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248790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65" y="2530953"/>
                <a:ext cx="11217320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in the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65" y="2530953"/>
                <a:ext cx="11217320" cy="1428406"/>
              </a:xfrm>
              <a:prstGeom prst="rect">
                <a:avLst/>
              </a:prstGeom>
              <a:blipFill>
                <a:blip r:embed="rId3"/>
                <a:stretch>
                  <a:fillRect l="-815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</p:cNvCxnSpPr>
          <p:nvPr/>
        </p:nvCxnSpPr>
        <p:spPr>
          <a:xfrm>
            <a:off x="6466840" y="3871670"/>
            <a:ext cx="1083628" cy="381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520608" y="343013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44229" y="429838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93799"/>
                <a:ext cx="10515600" cy="26847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HITnet employs </a:t>
                </a:r>
                <a:r>
                  <a:rPr lang="en-US" b="1" dirty="0"/>
                  <a:t>multiple propagation steps </a:t>
                </a:r>
                <a:r>
                  <a:rPr lang="en-US" dirty="0"/>
                  <a:t>to improve disparity estimates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disparity volume for warping each tile from disparity gradient is computed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cost volume,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+1,4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93799"/>
                <a:ext cx="10515600" cy="2684750"/>
              </a:xfrm>
              <a:blipFill>
                <a:blip r:embed="rId3"/>
                <a:stretch>
                  <a:fillRect l="-986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Active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3127-D331-54EB-FE9B-683795B5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29DBD-3041-B745-FA76-AB81C438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5F2D4-9BCE-36BD-6AA4-44A4BEDF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E76F3-53A2-DB60-3850-C749BB6E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At each step the disparity gradient is used to warp the tiles to correct for slant at the scale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Interpolation during propagation to achieve subpixel accuracy   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9417-07A8-050B-69F9-CAF6D10DA5F4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4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7DA3B-A2A4-BC78-C99A-3AD736ED2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F9C1F7-E758-9C7A-B225-1975866F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93" y="1799460"/>
            <a:ext cx="7125436" cy="4831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B93F5-7C04-B953-B3E8-A307742A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C6ED2-A4B2-2769-BE84-D2D3C4D6C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581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tests multiple hypotheses at each propagation step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241EE4-D985-EC20-8591-E12897C65BF1}"/>
              </a:ext>
            </a:extLst>
          </p:cNvPr>
          <p:cNvSpPr txBox="1">
            <a:spLocks/>
          </p:cNvSpPr>
          <p:nvPr/>
        </p:nvSpPr>
        <p:spPr>
          <a:xfrm>
            <a:off x="402049" y="1821711"/>
            <a:ext cx="2077460" cy="111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Initialization hypothesis and  disparity map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78C001-3B3E-EDB6-60FD-736099C5BD0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479509" y="2263996"/>
            <a:ext cx="383784" cy="117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61CFBF-BE83-968A-135F-D20FE53D5291}"/>
              </a:ext>
            </a:extLst>
          </p:cNvPr>
          <p:cNvCxnSpPr>
            <a:cxnSpLocks/>
          </p:cNvCxnSpPr>
          <p:nvPr/>
        </p:nvCxnSpPr>
        <p:spPr>
          <a:xfrm flipV="1">
            <a:off x="2400911" y="5202953"/>
            <a:ext cx="2777429" cy="3936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13BB49-45EE-B3A1-77A0-A36625607518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3E61E6-CCDD-C747-C90B-8C5071EE669A}"/>
              </a:ext>
            </a:extLst>
          </p:cNvPr>
          <p:cNvSpPr txBox="1">
            <a:spLocks/>
          </p:cNvSpPr>
          <p:nvPr/>
        </p:nvSpPr>
        <p:spPr>
          <a:xfrm>
            <a:off x="402049" y="3183617"/>
            <a:ext cx="2077460" cy="13724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Lower resolution disparity map and hypothesis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CF55EA-9D53-B8AE-E8EC-FC6879BBE08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479509" y="3869862"/>
            <a:ext cx="728226" cy="3696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00A0E-3A84-CDC2-E73D-3C0BE312915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479509" y="3869862"/>
            <a:ext cx="488170" cy="7978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D86E40-4757-6F6B-997B-D0215100243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79509" y="2381338"/>
            <a:ext cx="674438" cy="559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F031DE6-EDD2-7D4F-4BDC-06D2BF938D4F}"/>
              </a:ext>
            </a:extLst>
          </p:cNvPr>
          <p:cNvSpPr txBox="1">
            <a:spLocks/>
          </p:cNvSpPr>
          <p:nvPr/>
        </p:nvSpPr>
        <p:spPr>
          <a:xfrm>
            <a:off x="402049" y="4798760"/>
            <a:ext cx="2077460" cy="1831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Tile warping using initialization and coarse propagation hypotheses 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ED78E7A-C37B-0D3D-BE17-9370C0EFF7A5}"/>
              </a:ext>
            </a:extLst>
          </p:cNvPr>
          <p:cNvSpPr txBox="1">
            <a:spLocks/>
          </p:cNvSpPr>
          <p:nvPr/>
        </p:nvSpPr>
        <p:spPr>
          <a:xfrm>
            <a:off x="10050518" y="2381337"/>
            <a:ext cx="2077460" cy="1831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Higher resolution initialization and propagation hypotheses and warp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342097-F660-1F15-660A-BE6625827C22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9496068" y="3297276"/>
            <a:ext cx="554450" cy="255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BE70CEA-C739-DF60-A16C-87554B290237}"/>
              </a:ext>
            </a:extLst>
          </p:cNvPr>
          <p:cNvSpPr txBox="1">
            <a:spLocks/>
          </p:cNvSpPr>
          <p:nvPr/>
        </p:nvSpPr>
        <p:spPr>
          <a:xfrm>
            <a:off x="10266171" y="4743144"/>
            <a:ext cx="1861807" cy="143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Higher resolution disparity map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59A89A-C30E-4F1B-E6EB-3145402AF887}"/>
              </a:ext>
            </a:extLst>
          </p:cNvPr>
          <p:cNvCxnSpPr>
            <a:cxnSpLocks/>
          </p:cNvCxnSpPr>
          <p:nvPr/>
        </p:nvCxnSpPr>
        <p:spPr>
          <a:xfrm flipH="1">
            <a:off x="9988729" y="5320145"/>
            <a:ext cx="328832" cy="132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35" grpId="0"/>
      <p:bldP spid="40" grpId="0"/>
      <p:bldP spid="4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FC63-1BA5-2714-1DC4-9087B1383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DB6E-7F6A-333B-5BF1-2F43F221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04DD-45B5-1793-4C55-A0BF525E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605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progressively estimates disparity and slat at multiple scales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0B4B64-A01E-721A-67DC-C7DC1ABC790F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E9C148-3667-B2F8-1000-A45ED976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218" y="1946156"/>
            <a:ext cx="8484750" cy="48164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1F6A84-7B4F-1B0F-4AE3-D7ABE5E009A6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3138968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Initialization disparity computed at multiple scales</a:t>
            </a:r>
          </a:p>
          <a:p>
            <a:r>
              <a:rPr lang="en-US" dirty="0"/>
              <a:t>Resolution of disparity and slat maps progressively increases during propagation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84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</a:t>
            </a:r>
            <a:r>
              <a:rPr lang="en-US"/>
              <a:t>(nearly) state-of-the-art </a:t>
            </a:r>
            <a:r>
              <a:rPr lang="en-US" dirty="0"/>
              <a:t>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Passive 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single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9455</TotalTime>
  <Words>4004</Words>
  <Application>Microsoft Office PowerPoint</Application>
  <PresentationFormat>Widescreen</PresentationFormat>
  <Paragraphs>664</Paragraphs>
  <Slides>83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HITnet</vt:lpstr>
      <vt:lpstr>3-D Computer Vision</vt:lpstr>
      <vt:lpstr>3-D Computer Vision</vt:lpstr>
      <vt:lpstr>3-D Computer Vision</vt:lpstr>
      <vt:lpstr>3-D Computer Vision</vt:lpstr>
      <vt:lpstr>3-D Computer Vision Bibliography </vt:lpstr>
      <vt:lpstr>3-D Computer Vision Bibliography </vt:lpstr>
      <vt:lpstr>3-D Computer Vision Bibliography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Limits of Depth Estimation Models</vt:lpstr>
      <vt:lpstr>Stereo Depth Estimation Uses Projective Geometry </vt:lpstr>
      <vt:lpstr>Slant Affects Stereo Depth Estimation</vt:lpstr>
      <vt:lpstr>Slant Affects 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(nearly) State of the Art Architecture</vt:lpstr>
      <vt:lpstr>HITnet</vt:lpstr>
      <vt:lpstr>HITnet</vt:lpstr>
      <vt:lpstr>HITnet</vt:lpstr>
      <vt:lpstr>HITnet</vt:lpstr>
      <vt:lpstr>HITnet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452</cp:revision>
  <dcterms:created xsi:type="dcterms:W3CDTF">2022-04-24T20:15:20Z</dcterms:created>
  <dcterms:modified xsi:type="dcterms:W3CDTF">2025-05-01T21:23:32Z</dcterms:modified>
</cp:coreProperties>
</file>